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Bricolage Grotesque Light"/>
      <p:regular r:id="rId24"/>
      <p:bold r:id="rId25"/>
    </p:embeddedFont>
    <p:embeddedFont>
      <p:font typeface="Bricolage Grotesque SemiBold"/>
      <p:regular r:id="rId26"/>
      <p:bold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Bricolage Grotesque ExtraBold"/>
      <p:bold r:id="rId32"/>
    </p:embeddedFont>
    <p:embeddedFont>
      <p:font typeface="Bricolage Grotesque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">
          <p15:clr>
            <a:srgbClr val="747775"/>
          </p15:clr>
        </p15:guide>
        <p15:guide id="2" pos="324">
          <p15:clr>
            <a:srgbClr val="747775"/>
          </p15:clr>
        </p15:guide>
        <p15:guide id="3" pos="5433">
          <p15:clr>
            <a:srgbClr val="747775"/>
          </p15:clr>
        </p15:guide>
        <p15:guide id="4" orient="horz" pos="291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51AC82-8331-42C0-AE01-3FEAE30F798A}">
  <a:tblStyle styleId="{FE51AC82-8331-42C0-AE01-3FEAE30F79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" orient="horz"/>
        <p:guide pos="324"/>
        <p:guide pos="5433"/>
        <p:guide pos="2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BricolageGrotesqueLight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BricolageGrotesqueSemiBold-regular.fntdata"/><Relationship Id="rId25" Type="http://schemas.openxmlformats.org/officeDocument/2006/relationships/font" Target="fonts/BricolageGrotesqueLigh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BricolageGrotesqueSemi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4.xml"/><Relationship Id="rId33" Type="http://schemas.openxmlformats.org/officeDocument/2006/relationships/font" Target="fonts/BricolageGrotesque-regular.fntdata"/><Relationship Id="rId10" Type="http://schemas.openxmlformats.org/officeDocument/2006/relationships/slide" Target="slides/slide3.xml"/><Relationship Id="rId32" Type="http://schemas.openxmlformats.org/officeDocument/2006/relationships/font" Target="fonts/BricolageGrotesqueExtraBold-bold.fntdata"/><Relationship Id="rId13" Type="http://schemas.openxmlformats.org/officeDocument/2006/relationships/slide" Target="slides/slide6.xml"/><Relationship Id="rId35" Type="http://schemas.openxmlformats.org/officeDocument/2006/relationships/font" Target="fonts/OpenSans-regular.fntdata"/><Relationship Id="rId12" Type="http://schemas.openxmlformats.org/officeDocument/2006/relationships/slide" Target="slides/slide5.xml"/><Relationship Id="rId34" Type="http://schemas.openxmlformats.org/officeDocument/2006/relationships/font" Target="fonts/BricolageGrotesque-bold.fntdata"/><Relationship Id="rId15" Type="http://schemas.openxmlformats.org/officeDocument/2006/relationships/slide" Target="slides/slide8.xml"/><Relationship Id="rId37" Type="http://schemas.openxmlformats.org/officeDocument/2006/relationships/font" Target="fonts/OpenSans-italic.fntdata"/><Relationship Id="rId14" Type="http://schemas.openxmlformats.org/officeDocument/2006/relationships/slide" Target="slides/slide7.xml"/><Relationship Id="rId36" Type="http://schemas.openxmlformats.org/officeDocument/2006/relationships/font" Target="fonts/OpenSa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e88e9c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17e88e9c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cc4c2b14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4cc4c2b14e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cc4c2b14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4cc4c2b14e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cd3a31ee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4cd3a31ee5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cd3a31ee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4cd3a31ee5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cd3a31ee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4cd3a31ee5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17e88e9c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f17e88e9cc_1_4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e3ba93a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3e3ba93a7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17e88e9c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f17e88e9cc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fe5157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fe51579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17e88e9cc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f17e88e9cc_1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cc4c2b14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4cc4c2b14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cc4c2b14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4cc4c2b14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cc4c2b14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4cc4c2b14e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cc4c2b14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4cc4c2b14e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cc4c2b14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4cc4c2b14e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jpg"/><Relationship Id="rId6" Type="http://schemas.openxmlformats.org/officeDocument/2006/relationships/hyperlink" Target="https://cloud.google.com/bigquery/docs" TargetMode="External"/><Relationship Id="rId7" Type="http://schemas.openxmlformats.org/officeDocument/2006/relationships/hyperlink" Target="https://datahubproject.io/doc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7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2391086" y="4141671"/>
            <a:ext cx="1611808" cy="751786"/>
            <a:chOff x="2391086" y="4141671"/>
            <a:chExt cx="1611808" cy="751786"/>
          </a:xfrm>
        </p:grpSpPr>
        <p:sp>
          <p:nvSpPr>
            <p:cNvPr id="130" name="Google Shape;130;p25"/>
            <p:cNvSpPr/>
            <p:nvPr/>
          </p:nvSpPr>
          <p:spPr>
            <a:xfrm>
              <a:off x="2391086" y="4141671"/>
              <a:ext cx="1611808" cy="487472"/>
            </a:xfrm>
            <a:custGeom>
              <a:rect b="b" l="l" r="r" t="t"/>
              <a:pathLst>
                <a:path extrusionOk="0" h="249321" w="824370">
                  <a:moveTo>
                    <a:pt x="122481" y="0"/>
                  </a:moveTo>
                  <a:lnTo>
                    <a:pt x="701888" y="0"/>
                  </a:lnTo>
                  <a:cubicBezTo>
                    <a:pt x="769533" y="0"/>
                    <a:pt x="824370" y="54837"/>
                    <a:pt x="824370" y="122481"/>
                  </a:cubicBezTo>
                  <a:lnTo>
                    <a:pt x="824370" y="126840"/>
                  </a:lnTo>
                  <a:cubicBezTo>
                    <a:pt x="824370" y="159324"/>
                    <a:pt x="811465" y="190477"/>
                    <a:pt x="788496" y="213447"/>
                  </a:cubicBezTo>
                  <a:cubicBezTo>
                    <a:pt x="765526" y="236417"/>
                    <a:pt x="734372" y="249321"/>
                    <a:pt x="701888" y="249321"/>
                  </a:cubicBezTo>
                  <a:lnTo>
                    <a:pt x="122481" y="249321"/>
                  </a:lnTo>
                  <a:cubicBezTo>
                    <a:pt x="89997" y="249321"/>
                    <a:pt x="58844" y="236417"/>
                    <a:pt x="35874" y="213447"/>
                  </a:cubicBezTo>
                  <a:cubicBezTo>
                    <a:pt x="12904" y="190477"/>
                    <a:pt x="0" y="159324"/>
                    <a:pt x="0" y="126840"/>
                  </a:cubicBezTo>
                  <a:lnTo>
                    <a:pt x="0" y="122481"/>
                  </a:lnTo>
                  <a:cubicBezTo>
                    <a:pt x="0" y="89997"/>
                    <a:pt x="12904" y="58844"/>
                    <a:pt x="35874" y="35874"/>
                  </a:cubicBezTo>
                  <a:cubicBezTo>
                    <a:pt x="58844" y="12904"/>
                    <a:pt x="89997" y="0"/>
                    <a:pt x="122481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391086" y="4234787"/>
              <a:ext cx="161180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2604645" y="4216057"/>
              <a:ext cx="118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200" u="none" cap="none" strike="noStrike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Lesson </a:t>
              </a:r>
              <a:r>
                <a:rPr lang="en" sz="2200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3</a:t>
              </a:r>
              <a:endParaRPr sz="7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490249" y="4141675"/>
            <a:ext cx="1806548" cy="487472"/>
            <a:chOff x="490250" y="4141675"/>
            <a:chExt cx="1806548" cy="487472"/>
          </a:xfrm>
        </p:grpSpPr>
        <p:sp>
          <p:nvSpPr>
            <p:cNvPr id="134" name="Google Shape;134;p25"/>
            <p:cNvSpPr/>
            <p:nvPr/>
          </p:nvSpPr>
          <p:spPr>
            <a:xfrm>
              <a:off x="490250" y="4141675"/>
              <a:ext cx="1806548" cy="487472"/>
            </a:xfrm>
            <a:custGeom>
              <a:rect b="b" l="l" r="r" t="t"/>
              <a:pathLst>
                <a:path extrusionOk="0" h="249321" w="824268">
                  <a:moveTo>
                    <a:pt x="122496" y="0"/>
                  </a:moveTo>
                  <a:lnTo>
                    <a:pt x="701772" y="0"/>
                  </a:lnTo>
                  <a:cubicBezTo>
                    <a:pt x="734260" y="0"/>
                    <a:pt x="765417" y="12906"/>
                    <a:pt x="788390" y="35878"/>
                  </a:cubicBezTo>
                  <a:cubicBezTo>
                    <a:pt x="811362" y="58851"/>
                    <a:pt x="824268" y="90008"/>
                    <a:pt x="824268" y="122496"/>
                  </a:cubicBezTo>
                  <a:lnTo>
                    <a:pt x="824268" y="126825"/>
                  </a:lnTo>
                  <a:cubicBezTo>
                    <a:pt x="824268" y="194477"/>
                    <a:pt x="769424" y="249321"/>
                    <a:pt x="701772" y="249321"/>
                  </a:cubicBezTo>
                  <a:lnTo>
                    <a:pt x="122496" y="249321"/>
                  </a:lnTo>
                  <a:cubicBezTo>
                    <a:pt x="90008" y="249321"/>
                    <a:pt x="58851" y="236415"/>
                    <a:pt x="35878" y="213443"/>
                  </a:cubicBezTo>
                  <a:cubicBezTo>
                    <a:pt x="12906" y="190470"/>
                    <a:pt x="0" y="159313"/>
                    <a:pt x="0" y="126825"/>
                  </a:cubicBezTo>
                  <a:lnTo>
                    <a:pt x="0" y="122496"/>
                  </a:lnTo>
                  <a:cubicBezTo>
                    <a:pt x="0" y="90008"/>
                    <a:pt x="12906" y="58851"/>
                    <a:pt x="35878" y="35878"/>
                  </a:cubicBezTo>
                  <a:cubicBezTo>
                    <a:pt x="58851" y="12906"/>
                    <a:pt x="90008" y="0"/>
                    <a:pt x="122496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490249" y="4234791"/>
              <a:ext cx="180654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539424" y="4216061"/>
              <a:ext cx="17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DA K6</a:t>
              </a:r>
              <a:endParaRPr sz="2200">
                <a:solidFill>
                  <a:srgbClr val="FFFFFF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sp>
        <p:nvSpPr>
          <p:cNvPr id="137" name="Google Shape;137;p25"/>
          <p:cNvSpPr/>
          <p:nvPr/>
        </p:nvSpPr>
        <p:spPr>
          <a:xfrm>
            <a:off x="514350" y="514350"/>
            <a:ext cx="1310733" cy="467098"/>
          </a:xfrm>
          <a:custGeom>
            <a:rect b="b" l="l" r="r" t="t"/>
            <a:pathLst>
              <a:path extrusionOk="0" h="934195" w="2621466">
                <a:moveTo>
                  <a:pt x="0" y="0"/>
                </a:moveTo>
                <a:lnTo>
                  <a:pt x="2621466" y="0"/>
                </a:lnTo>
                <a:lnTo>
                  <a:pt x="2621466" y="934195"/>
                </a:lnTo>
                <a:lnTo>
                  <a:pt x="0" y="934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 txBox="1"/>
          <p:nvPr/>
        </p:nvSpPr>
        <p:spPr>
          <a:xfrm>
            <a:off x="490250" y="2012950"/>
            <a:ext cx="558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Lesson 7 - Introduction to Business Intelligence &amp; Power BI</a:t>
            </a:r>
            <a:endParaRPr sz="5000">
              <a:solidFill>
                <a:srgbClr val="111111"/>
              </a:solidFill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23450" y="2957950"/>
            <a:ext cx="49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Essential Tools for Data Analysis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557038" y="3914077"/>
            <a:ext cx="180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Created by Huydata</a:t>
            </a:r>
            <a:endParaRPr b="1" sz="12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44" name="Google Shape;144;p25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45" name="Google Shape;145;p25"/>
          <p:cNvSpPr txBox="1"/>
          <p:nvPr/>
        </p:nvSpPr>
        <p:spPr>
          <a:xfrm>
            <a:off x="6296116" y="4154296"/>
            <a:ext cx="2328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2D20"/>
                </a:solidFill>
              </a:rPr>
              <a:t>huynt@fullstackdatascience.com</a:t>
            </a:r>
            <a:endParaRPr sz="1100">
              <a:solidFill>
                <a:srgbClr val="D92D2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075" y="1262749"/>
            <a:ext cx="2023500" cy="20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Dashboard/Report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3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338" y="752001"/>
            <a:ext cx="6571326" cy="37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1251250" y="4608225"/>
            <a:ext cx="82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https://zoomcharts.com/en/microsoft-power-bi-custom-visuals/dashboard-and-report-examples/</a:t>
            </a:r>
            <a:endParaRPr i="1" sz="120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264" name="Google Shape;264;p35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65" name="Google Shape;265;p35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35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35"/>
          <p:cNvSpPr txBox="1"/>
          <p:nvPr/>
        </p:nvSpPr>
        <p:spPr>
          <a:xfrm>
            <a:off x="361950" y="547567"/>
            <a:ext cx="34374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Create your first dashboard that support decision-making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055" y="141575"/>
            <a:ext cx="2173650" cy="195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0" name="Google Shape;270;p35"/>
          <p:cNvSpPr txBox="1"/>
          <p:nvPr/>
        </p:nvSpPr>
        <p:spPr>
          <a:xfrm>
            <a:off x="4329975" y="2392950"/>
            <a:ext cx="460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Data visualization software that is </a:t>
            </a:r>
            <a:r>
              <a:rPr b="1" i="1" lang="en" sz="1800">
                <a:solidFill>
                  <a:schemeClr val="dk1"/>
                </a:solidFill>
              </a:rPr>
              <a:t>part of the Microsoft ecosystem</a:t>
            </a:r>
            <a:r>
              <a:rPr i="1" lang="en" sz="1800">
                <a:solidFill>
                  <a:schemeClr val="dk1"/>
                </a:solidFill>
              </a:rPr>
              <a:t>. 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Simple, cost-effective, and user-friendly.</a:t>
            </a:r>
            <a:endParaRPr i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/>
        </p:nvSpPr>
        <p:spPr>
          <a:xfrm>
            <a:off x="533400" y="203205"/>
            <a:ext cx="7162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Bricolage Grotesque"/>
                <a:ea typeface="Bricolage Grotesque"/>
                <a:cs typeface="Bricolage Grotesque"/>
                <a:sym typeface="Bricolage Grotesque"/>
              </a:rPr>
              <a:t>From Excel workbook to stunning report</a:t>
            </a:r>
            <a:endParaRPr b="1" sz="2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36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78" name="Google Shape;278;p36"/>
          <p:cNvSpPr txBox="1"/>
          <p:nvPr/>
        </p:nvSpPr>
        <p:spPr>
          <a:xfrm>
            <a:off x="587925" y="1213275"/>
            <a:ext cx="81198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61616"/>
                </a:solidFill>
              </a:rPr>
              <a:t>Your manager wants to see a report on your latest sales figures. </a:t>
            </a:r>
            <a:r>
              <a:rPr lang="en" sz="1200">
                <a:solidFill>
                  <a:srgbClr val="161616"/>
                </a:solidFill>
              </a:rPr>
              <a:t>They've requested an executive summary of:</a:t>
            </a:r>
            <a:endParaRPr sz="1200">
              <a:solidFill>
                <a:srgbClr val="161616"/>
              </a:solidFill>
            </a:endParaRPr>
          </a:p>
          <a:p>
            <a:pPr indent="-304800" lvl="0" marL="825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en" sz="1200">
                <a:solidFill>
                  <a:srgbClr val="161616"/>
                </a:solidFill>
              </a:rPr>
              <a:t>Which month and year had the most profit?</a:t>
            </a:r>
            <a:endParaRPr sz="1200">
              <a:solidFill>
                <a:srgbClr val="161616"/>
              </a:solidFill>
            </a:endParaRPr>
          </a:p>
          <a:p>
            <a:pPr indent="-3048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en" sz="1200">
                <a:solidFill>
                  <a:srgbClr val="161616"/>
                </a:solidFill>
              </a:rPr>
              <a:t>Where is the company seeing the most success (by country/region)?</a:t>
            </a:r>
            <a:endParaRPr sz="1200">
              <a:solidFill>
                <a:srgbClr val="161616"/>
              </a:solidFill>
            </a:endParaRPr>
          </a:p>
          <a:p>
            <a:pPr indent="-3048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en" sz="1200">
                <a:solidFill>
                  <a:srgbClr val="161616"/>
                </a:solidFill>
              </a:rPr>
              <a:t>Which product and segment should the company continue to invest in?</a:t>
            </a:r>
            <a:endParaRPr sz="1200">
              <a:solidFill>
                <a:srgbClr val="16161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</a:rPr>
              <a:t>Using our sample finance workbook, we can build this report in no time. Here’s what the final report will look like. </a:t>
            </a:r>
            <a:endParaRPr sz="1200">
              <a:solidFill>
                <a:srgbClr val="16161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61616"/>
                </a:solidFill>
              </a:rPr>
              <a:t>Let’s get started!</a:t>
            </a:r>
            <a:endParaRPr b="1" sz="1200">
              <a:solidFill>
                <a:srgbClr val="161616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533400" y="203205"/>
            <a:ext cx="7162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Bricolage Grotesque"/>
                <a:ea typeface="Bricolage Grotesque"/>
                <a:cs typeface="Bricolage Grotesque"/>
                <a:sym typeface="Bricolage Grotesque"/>
              </a:rPr>
              <a:t>From Excel workbook to stunning report</a:t>
            </a:r>
            <a:endParaRPr b="1" sz="2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3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86" name="Google Shape;286;p37"/>
          <p:cNvSpPr/>
          <p:nvPr/>
        </p:nvSpPr>
        <p:spPr>
          <a:xfrm>
            <a:off x="594950" y="2388900"/>
            <a:ext cx="1271700" cy="618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data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7"/>
          <p:cNvSpPr/>
          <p:nvPr/>
        </p:nvSpPr>
        <p:spPr>
          <a:xfrm>
            <a:off x="1963075" y="2613225"/>
            <a:ext cx="3165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2520600" y="2396475"/>
            <a:ext cx="1271700" cy="618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Prepare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3888725" y="2620800"/>
            <a:ext cx="3165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7"/>
          <p:cNvSpPr/>
          <p:nvPr/>
        </p:nvSpPr>
        <p:spPr>
          <a:xfrm>
            <a:off x="4370050" y="2404050"/>
            <a:ext cx="2446500" cy="618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measure (DAX)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table (DAX)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6957375" y="2628375"/>
            <a:ext cx="3165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7394300" y="2411625"/>
            <a:ext cx="1271700" cy="618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ayout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isuals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" name="Google Shape;293;p37"/>
          <p:cNvCxnSpPr/>
          <p:nvPr/>
        </p:nvCxnSpPr>
        <p:spPr>
          <a:xfrm>
            <a:off x="622200" y="2032500"/>
            <a:ext cx="79539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7"/>
          <p:cNvCxnSpPr/>
          <p:nvPr/>
        </p:nvCxnSpPr>
        <p:spPr>
          <a:xfrm>
            <a:off x="675750" y="3450025"/>
            <a:ext cx="79539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7"/>
          <p:cNvSpPr/>
          <p:nvPr/>
        </p:nvSpPr>
        <p:spPr>
          <a:xfrm>
            <a:off x="3239200" y="892550"/>
            <a:ext cx="2446500" cy="6183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Requirements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7"/>
          <p:cNvSpPr/>
          <p:nvPr/>
        </p:nvSpPr>
        <p:spPr>
          <a:xfrm rot="5400000">
            <a:off x="4280850" y="1719075"/>
            <a:ext cx="3165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7"/>
          <p:cNvSpPr/>
          <p:nvPr/>
        </p:nvSpPr>
        <p:spPr>
          <a:xfrm rot="5400000">
            <a:off x="4304200" y="3696575"/>
            <a:ext cx="3165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3348750" y="4051725"/>
            <a:ext cx="2446500" cy="6183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 report/dashboard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/>
        </p:nvSpPr>
        <p:spPr>
          <a:xfrm>
            <a:off x="533400" y="203205"/>
            <a:ext cx="7162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Bricolage Grotesque"/>
                <a:ea typeface="Bricolage Grotesque"/>
                <a:cs typeface="Bricolage Grotesque"/>
                <a:sym typeface="Bricolage Grotesque"/>
              </a:rPr>
              <a:t>From Excel workbook to stunning report</a:t>
            </a:r>
            <a:endParaRPr b="1" sz="2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3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700" y="664129"/>
            <a:ext cx="4586237" cy="43153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" name="Google Shape;307;p38"/>
          <p:cNvSpPr txBox="1"/>
          <p:nvPr/>
        </p:nvSpPr>
        <p:spPr>
          <a:xfrm>
            <a:off x="6934550" y="4206075"/>
            <a:ext cx="2377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M-QUERY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https://www.flaticon.com/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/>
          <p:nvPr/>
        </p:nvSpPr>
        <p:spPr>
          <a:xfrm>
            <a:off x="3973468" y="514350"/>
            <a:ext cx="1084583" cy="386506"/>
          </a:xfrm>
          <a:custGeom>
            <a:rect b="b" l="l" r="r" t="t"/>
            <a:pathLst>
              <a:path extrusionOk="0" h="773012" w="2169166">
                <a:moveTo>
                  <a:pt x="0" y="0"/>
                </a:moveTo>
                <a:lnTo>
                  <a:pt x="2169167" y="0"/>
                </a:lnTo>
                <a:lnTo>
                  <a:pt x="2169167" y="773012"/>
                </a:lnTo>
                <a:lnTo>
                  <a:pt x="0" y="773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13" name="Google Shape;313;p39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314" name="Google Shape;314;p39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5" name="Google Shape;315;p39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316" name="Google Shape;316;p39"/>
          <p:cNvSpPr/>
          <p:nvPr/>
        </p:nvSpPr>
        <p:spPr>
          <a:xfrm>
            <a:off x="514350" y="514350"/>
            <a:ext cx="3110979" cy="4114800"/>
          </a:xfrm>
          <a:custGeom>
            <a:rect b="b" l="l" r="r" t="t"/>
            <a:pathLst>
              <a:path extrusionOk="0" h="1274980" w="963944">
                <a:moveTo>
                  <a:pt x="0" y="0"/>
                </a:moveTo>
                <a:lnTo>
                  <a:pt x="963944" y="0"/>
                </a:lnTo>
                <a:lnTo>
                  <a:pt x="963944" y="1274980"/>
                </a:lnTo>
                <a:lnTo>
                  <a:pt x="0" y="12749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7565" r="-67568" t="0"/>
            </a:stretch>
          </a:blipFill>
          <a:ln>
            <a:noFill/>
          </a:ln>
        </p:spPr>
      </p:sp>
      <p:sp>
        <p:nvSpPr>
          <p:cNvPr id="317" name="Google Shape;317;p39"/>
          <p:cNvSpPr txBox="1"/>
          <p:nvPr/>
        </p:nvSpPr>
        <p:spPr>
          <a:xfrm>
            <a:off x="3978300" y="1623300"/>
            <a:ext cx="44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  <a:endParaRPr b="1" sz="1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3920964" y="2651378"/>
            <a:ext cx="45162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1" marL="279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Clr>
                <a:srgbClr val="444CE7"/>
              </a:buClr>
              <a:buSzPts val="1100"/>
              <a:buFont typeface="Open Sans"/>
              <a:buChar char="•"/>
            </a:pP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https://cloud.google.com/bigquery/docs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1" marL="2794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•"/>
            </a:pP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https://datahubproject.io/docs/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11</a:t>
            </a:r>
            <a:endParaRPr sz="700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/>
        </p:nvSpPr>
        <p:spPr>
          <a:xfrm>
            <a:off x="392250" y="672375"/>
            <a:ext cx="835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6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</a:t>
            </a:r>
            <a:endParaRPr b="1" sz="128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325" name="Google Shape;325;p40"/>
          <p:cNvGrpSpPr/>
          <p:nvPr/>
        </p:nvGrpSpPr>
        <p:grpSpPr>
          <a:xfrm>
            <a:off x="0" y="2732251"/>
            <a:ext cx="9144174" cy="2411295"/>
            <a:chOff x="0" y="0"/>
            <a:chExt cx="4824658" cy="1272250"/>
          </a:xfrm>
        </p:grpSpPr>
        <p:sp>
          <p:nvSpPr>
            <p:cNvPr id="326" name="Google Shape;326;p40"/>
            <p:cNvSpPr/>
            <p:nvPr/>
          </p:nvSpPr>
          <p:spPr>
            <a:xfrm>
              <a:off x="0" y="0"/>
              <a:ext cx="4824658" cy="1272250"/>
            </a:xfrm>
            <a:custGeom>
              <a:rect b="b" l="l" r="r" t="t"/>
              <a:pathLst>
                <a:path extrusionOk="0" h="1272250" w="4824658">
                  <a:moveTo>
                    <a:pt x="0" y="0"/>
                  </a:moveTo>
                  <a:lnTo>
                    <a:pt x="4824658" y="0"/>
                  </a:lnTo>
                  <a:lnTo>
                    <a:pt x="4824658" y="1272250"/>
                  </a:lnTo>
                  <a:lnTo>
                    <a:pt x="0" y="127225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7" name="Google Shape;327;p40"/>
            <p:cNvSpPr txBox="1"/>
            <p:nvPr/>
          </p:nvSpPr>
          <p:spPr>
            <a:xfrm>
              <a:off x="0" y="47625"/>
              <a:ext cx="4824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40"/>
          <p:cNvSpPr/>
          <p:nvPr/>
        </p:nvSpPr>
        <p:spPr>
          <a:xfrm>
            <a:off x="514350" y="2952874"/>
            <a:ext cx="2757246" cy="1951537"/>
          </a:xfrm>
          <a:custGeom>
            <a:rect b="b" l="l" r="r" t="t"/>
            <a:pathLst>
              <a:path extrusionOk="0" h="1028478" w="1453094">
                <a:moveTo>
                  <a:pt x="71565" y="0"/>
                </a:moveTo>
                <a:lnTo>
                  <a:pt x="1381530" y="0"/>
                </a:lnTo>
                <a:cubicBezTo>
                  <a:pt x="1400510" y="0"/>
                  <a:pt x="1418713" y="7540"/>
                  <a:pt x="1432134" y="20961"/>
                </a:cubicBezTo>
                <a:cubicBezTo>
                  <a:pt x="1445554" y="34382"/>
                  <a:pt x="1453094" y="52585"/>
                  <a:pt x="1453094" y="71565"/>
                </a:cubicBezTo>
                <a:lnTo>
                  <a:pt x="1453094" y="956913"/>
                </a:lnTo>
                <a:cubicBezTo>
                  <a:pt x="1453094" y="996438"/>
                  <a:pt x="1421054" y="1028478"/>
                  <a:pt x="1381530" y="1028478"/>
                </a:cubicBezTo>
                <a:lnTo>
                  <a:pt x="71565" y="1028478"/>
                </a:lnTo>
                <a:cubicBezTo>
                  <a:pt x="32041" y="1028478"/>
                  <a:pt x="0" y="996438"/>
                  <a:pt x="0" y="956913"/>
                </a:cubicBezTo>
                <a:lnTo>
                  <a:pt x="0" y="71565"/>
                </a:lnTo>
                <a:cubicBezTo>
                  <a:pt x="0" y="32041"/>
                  <a:pt x="32041" y="0"/>
                  <a:pt x="7156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 txBox="1"/>
          <p:nvPr/>
        </p:nvSpPr>
        <p:spPr>
          <a:xfrm>
            <a:off x="514350" y="3043287"/>
            <a:ext cx="27585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3469021" y="2952874"/>
            <a:ext cx="5158081" cy="1951537"/>
          </a:xfrm>
          <a:custGeom>
            <a:rect b="b" l="l" r="r" t="t"/>
            <a:pathLst>
              <a:path extrusionOk="0" h="1028478" w="2718356">
                <a:moveTo>
                  <a:pt x="38255" y="0"/>
                </a:moveTo>
                <a:lnTo>
                  <a:pt x="2680101" y="0"/>
                </a:lnTo>
                <a:cubicBezTo>
                  <a:pt x="2701229" y="0"/>
                  <a:pt x="2718356" y="17127"/>
                  <a:pt x="2718356" y="38255"/>
                </a:cubicBezTo>
                <a:lnTo>
                  <a:pt x="2718356" y="990223"/>
                </a:lnTo>
                <a:cubicBezTo>
                  <a:pt x="2718356" y="1000369"/>
                  <a:pt x="2714326" y="1010099"/>
                  <a:pt x="2707152" y="1017274"/>
                </a:cubicBezTo>
                <a:cubicBezTo>
                  <a:pt x="2699977" y="1024448"/>
                  <a:pt x="2690247" y="1028478"/>
                  <a:pt x="2680101" y="1028478"/>
                </a:cubicBezTo>
                <a:lnTo>
                  <a:pt x="38255" y="1028478"/>
                </a:lnTo>
                <a:cubicBezTo>
                  <a:pt x="17127" y="1028478"/>
                  <a:pt x="0" y="1011351"/>
                  <a:pt x="0" y="990223"/>
                </a:cubicBezTo>
                <a:lnTo>
                  <a:pt x="0" y="38255"/>
                </a:lnTo>
                <a:cubicBezTo>
                  <a:pt x="0" y="28109"/>
                  <a:pt x="4030" y="18379"/>
                  <a:pt x="11205" y="11205"/>
                </a:cubicBezTo>
                <a:cubicBezTo>
                  <a:pt x="18379" y="4030"/>
                  <a:pt x="28109" y="0"/>
                  <a:pt x="3825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"/>
          <p:cNvSpPr txBox="1"/>
          <p:nvPr/>
        </p:nvSpPr>
        <p:spPr>
          <a:xfrm>
            <a:off x="3983483" y="3124203"/>
            <a:ext cx="516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763660" y="4427792"/>
            <a:ext cx="201359" cy="201358"/>
          </a:xfrm>
          <a:custGeom>
            <a:rect b="b" l="l" r="r" t="t"/>
            <a:pathLst>
              <a:path extrusionOk="0" h="402717" w="402717">
                <a:moveTo>
                  <a:pt x="0" y="0"/>
                </a:moveTo>
                <a:lnTo>
                  <a:pt x="402717" y="0"/>
                </a:lnTo>
                <a:lnTo>
                  <a:pt x="402717" y="402717"/>
                </a:lnTo>
                <a:lnTo>
                  <a:pt x="0" y="402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40"/>
          <p:cNvSpPr txBox="1"/>
          <p:nvPr/>
        </p:nvSpPr>
        <p:spPr>
          <a:xfrm>
            <a:off x="1047829" y="4472908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https://fullstackdatascience.com/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763660" y="3218220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40"/>
          <p:cNvSpPr txBox="1"/>
          <p:nvPr/>
        </p:nvSpPr>
        <p:spPr>
          <a:xfrm>
            <a:off x="1047829" y="3262670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096 574 90 25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1047829" y="406905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fullstackdatascience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763660" y="402460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40"/>
          <p:cNvSpPr txBox="1"/>
          <p:nvPr/>
        </p:nvSpPr>
        <p:spPr>
          <a:xfrm>
            <a:off x="1047829" y="366586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info@robusto.ai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763660" y="362141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0" name="Google Shape;340;p40"/>
          <p:cNvGrpSpPr/>
          <p:nvPr/>
        </p:nvGrpSpPr>
        <p:grpSpPr>
          <a:xfrm>
            <a:off x="5363205" y="3227857"/>
            <a:ext cx="58275" cy="1401266"/>
            <a:chOff x="0" y="0"/>
            <a:chExt cx="30697" cy="738130"/>
          </a:xfrm>
        </p:grpSpPr>
        <p:sp>
          <p:nvSpPr>
            <p:cNvPr id="341" name="Google Shape;341;p40"/>
            <p:cNvSpPr/>
            <p:nvPr/>
          </p:nvSpPr>
          <p:spPr>
            <a:xfrm>
              <a:off x="0" y="0"/>
              <a:ext cx="30697" cy="738130"/>
            </a:xfrm>
            <a:custGeom>
              <a:rect b="b" l="l" r="r" t="t"/>
              <a:pathLst>
                <a:path extrusionOk="0" h="738130" w="30697">
                  <a:moveTo>
                    <a:pt x="15348" y="0"/>
                  </a:moveTo>
                  <a:lnTo>
                    <a:pt x="15348" y="0"/>
                  </a:lnTo>
                  <a:cubicBezTo>
                    <a:pt x="19419" y="0"/>
                    <a:pt x="23323" y="1617"/>
                    <a:pt x="26201" y="4495"/>
                  </a:cubicBezTo>
                  <a:cubicBezTo>
                    <a:pt x="29080" y="7374"/>
                    <a:pt x="30697" y="11278"/>
                    <a:pt x="30697" y="15348"/>
                  </a:cubicBezTo>
                  <a:lnTo>
                    <a:pt x="30697" y="722781"/>
                  </a:lnTo>
                  <a:cubicBezTo>
                    <a:pt x="30697" y="726852"/>
                    <a:pt x="29080" y="730756"/>
                    <a:pt x="26201" y="733634"/>
                  </a:cubicBezTo>
                  <a:cubicBezTo>
                    <a:pt x="23323" y="736512"/>
                    <a:pt x="19419" y="738130"/>
                    <a:pt x="15348" y="738130"/>
                  </a:cubicBezTo>
                  <a:lnTo>
                    <a:pt x="15348" y="738130"/>
                  </a:lnTo>
                  <a:cubicBezTo>
                    <a:pt x="11278" y="738130"/>
                    <a:pt x="7374" y="736512"/>
                    <a:pt x="4495" y="733634"/>
                  </a:cubicBezTo>
                  <a:cubicBezTo>
                    <a:pt x="1617" y="730756"/>
                    <a:pt x="0" y="726852"/>
                    <a:pt x="0" y="722781"/>
                  </a:cubicBezTo>
                  <a:lnTo>
                    <a:pt x="0" y="15348"/>
                  </a:lnTo>
                  <a:cubicBezTo>
                    <a:pt x="0" y="11278"/>
                    <a:pt x="1617" y="7374"/>
                    <a:pt x="4495" y="4495"/>
                  </a:cubicBezTo>
                  <a:cubicBezTo>
                    <a:pt x="7374" y="1617"/>
                    <a:pt x="11278" y="0"/>
                    <a:pt x="15348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 txBox="1"/>
            <p:nvPr/>
          </p:nvSpPr>
          <p:spPr>
            <a:xfrm>
              <a:off x="0" y="0"/>
              <a:ext cx="306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3" name="Google Shape;343;p40"/>
          <p:cNvSpPr txBox="1"/>
          <p:nvPr/>
        </p:nvSpPr>
        <p:spPr>
          <a:xfrm>
            <a:off x="5599797" y="3251670"/>
            <a:ext cx="168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111111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CREATED BY</a:t>
            </a:r>
            <a:endParaRPr sz="700">
              <a:latin typeface="Bricolage Grotesque Light"/>
              <a:ea typeface="Bricolage Grotesque Light"/>
              <a:cs typeface="Bricolage Grotesque Light"/>
              <a:sym typeface="Bricolage Grotesque Light"/>
            </a:endParaRPr>
          </a:p>
        </p:txBody>
      </p:sp>
      <p:grpSp>
        <p:nvGrpSpPr>
          <p:cNvPr id="344" name="Google Shape;344;p40"/>
          <p:cNvGrpSpPr/>
          <p:nvPr/>
        </p:nvGrpSpPr>
        <p:grpSpPr>
          <a:xfrm>
            <a:off x="5599797" y="4335875"/>
            <a:ext cx="1684688" cy="400272"/>
            <a:chOff x="0" y="47625"/>
            <a:chExt cx="4492500" cy="1067392"/>
          </a:xfrm>
        </p:grpSpPr>
        <p:sp>
          <p:nvSpPr>
            <p:cNvPr id="345" name="Google Shape;345;p40"/>
            <p:cNvSpPr txBox="1"/>
            <p:nvPr/>
          </p:nvSpPr>
          <p:spPr>
            <a:xfrm>
              <a:off x="0" y="47625"/>
              <a:ext cx="4492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Manager</a:t>
              </a:r>
              <a:endParaRPr b="1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40"/>
            <p:cNvSpPr txBox="1"/>
            <p:nvPr/>
          </p:nvSpPr>
          <p:spPr>
            <a:xfrm>
              <a:off x="0" y="540517"/>
              <a:ext cx="284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7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Hanoi, Vietnam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7" name="Google Shape;347;p40"/>
          <p:cNvSpPr txBox="1"/>
          <p:nvPr/>
        </p:nvSpPr>
        <p:spPr>
          <a:xfrm>
            <a:off x="5599798" y="3427246"/>
            <a:ext cx="27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Nguyen Tien Huy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348" name="Google Shape;348;p40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9" name="Google Shape;349;p40"/>
          <p:cNvGrpSpPr/>
          <p:nvPr/>
        </p:nvGrpSpPr>
        <p:grpSpPr>
          <a:xfrm>
            <a:off x="5599910" y="4031761"/>
            <a:ext cx="2096290" cy="310920"/>
            <a:chOff x="5599798" y="3955593"/>
            <a:chExt cx="2096290" cy="310920"/>
          </a:xfrm>
        </p:grpSpPr>
        <p:sp>
          <p:nvSpPr>
            <p:cNvPr id="350" name="Google Shape;350;p40"/>
            <p:cNvSpPr/>
            <p:nvPr/>
          </p:nvSpPr>
          <p:spPr>
            <a:xfrm>
              <a:off x="5599798" y="3955593"/>
              <a:ext cx="159239" cy="159239"/>
            </a:xfrm>
            <a:custGeom>
              <a:rect b="b" l="l" r="r" t="t"/>
              <a:pathLst>
                <a:path extrusionOk="0" h="424638" w="424638">
                  <a:moveTo>
                    <a:pt x="0" y="0"/>
                  </a:moveTo>
                  <a:lnTo>
                    <a:pt x="424638" y="0"/>
                  </a:lnTo>
                  <a:lnTo>
                    <a:pt x="424638" y="424638"/>
                  </a:lnTo>
                  <a:lnTo>
                    <a:pt x="0" y="424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1" name="Google Shape;351;p40"/>
            <p:cNvSpPr txBox="1"/>
            <p:nvPr/>
          </p:nvSpPr>
          <p:spPr>
            <a:xfrm>
              <a:off x="5805188" y="3965912"/>
              <a:ext cx="18909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rgbClr val="D92D20"/>
                  </a:solidFill>
                  <a:latin typeface="Open Sans"/>
                  <a:ea typeface="Open Sans"/>
                  <a:cs typeface="Open Sans"/>
                  <a:sym typeface="Open Sans"/>
                </a:rPr>
                <a:t>huynt@fullstackdatascience.com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92D2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52" name="Google Shape;3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600" y="3294425"/>
            <a:ext cx="12921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0" y="0"/>
            <a:ext cx="3951735" cy="5143500"/>
            <a:chOff x="0" y="0"/>
            <a:chExt cx="2085058" cy="2713870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3" name="Google Shape;153;p26"/>
            <p:cNvSpPr txBox="1"/>
            <p:nvPr/>
          </p:nvSpPr>
          <p:spPr>
            <a:xfrm>
              <a:off x="0" y="47625"/>
              <a:ext cx="2085058" cy="2666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 txBox="1"/>
          <p:nvPr/>
        </p:nvSpPr>
        <p:spPr>
          <a:xfrm>
            <a:off x="514350" y="547567"/>
            <a:ext cx="34374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Learn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About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070726" y="1914500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Introduction to Power BI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99915" y="1914507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070725" y="824375"/>
            <a:ext cx="45318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Introduction to 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Business Intelligence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399915" y="824365"/>
            <a:ext cx="59928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4399915" y="4427536"/>
            <a:ext cx="2339039" cy="201614"/>
            <a:chOff x="0" y="-38100"/>
            <a:chExt cx="6237436" cy="537637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26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63" name="Google Shape;163;p26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  <p:sp>
        <p:nvSpPr>
          <p:cNvPr id="164" name="Google Shape;164;p26"/>
          <p:cNvSpPr txBox="1"/>
          <p:nvPr/>
        </p:nvSpPr>
        <p:spPr>
          <a:xfrm>
            <a:off x="4399915" y="2951799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070726" y="2951800"/>
            <a:ext cx="38700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Create your first dashboard that support decision-making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71" name="Google Shape;171;p2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2" name="Google Shape;172;p2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7"/>
          <p:cNvSpPr txBox="1"/>
          <p:nvPr/>
        </p:nvSpPr>
        <p:spPr>
          <a:xfrm>
            <a:off x="514350" y="547567"/>
            <a:ext cx="3437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Introduction to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Business Intelligence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176" name="Google Shape;176;p27"/>
          <p:cNvSpPr txBox="1"/>
          <p:nvPr/>
        </p:nvSpPr>
        <p:spPr>
          <a:xfrm>
            <a:off x="4297552" y="2315025"/>
            <a:ext cx="4326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</a:rPr>
              <a:t>Business intelligence, or BI, is a </a:t>
            </a:r>
            <a:r>
              <a:rPr lang="en" sz="2000">
                <a:solidFill>
                  <a:schemeClr val="dk1"/>
                </a:solidFill>
                <a:highlight>
                  <a:srgbClr val="E06666"/>
                </a:highlight>
              </a:rPr>
              <a:t>technology-driven data analysis process</a:t>
            </a:r>
            <a:r>
              <a:rPr lang="en" sz="2000">
                <a:solidFill>
                  <a:schemeClr val="dk1"/>
                </a:solidFill>
              </a:rPr>
              <a:t> that helps an organization's executives, managers and workers make informed business decisions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50" y="449977"/>
            <a:ext cx="2505149" cy="165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Business Intelligence Process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137550"/>
            <a:ext cx="8468362" cy="308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" name="Google Shape;186;p28"/>
          <p:cNvSpPr txBox="1"/>
          <p:nvPr/>
        </p:nvSpPr>
        <p:spPr>
          <a:xfrm>
            <a:off x="3011375" y="4334625"/>
            <a:ext cx="49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Process based on Data Journey (Session 1)</a:t>
            </a:r>
            <a:endParaRPr i="1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Business Intelligence </a:t>
            </a: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Team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2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4" name="Google Shape;194;p29" title="ma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600" y="1624729"/>
            <a:ext cx="894051" cy="8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1093875" y="1078450"/>
            <a:ext cx="494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BI analyst/Data Analyst/BI Developer</a:t>
            </a:r>
            <a:endParaRPr i="1" sz="1600"/>
          </a:p>
        </p:txBody>
      </p:sp>
      <p:pic>
        <p:nvPicPr>
          <p:cNvPr id="196" name="Google Shape;196;p29" title="man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750" y="1561949"/>
            <a:ext cx="894051" cy="8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5956400" y="1078450"/>
            <a:ext cx="238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Data Engineer</a:t>
            </a:r>
            <a:endParaRPr i="1" sz="1600"/>
          </a:p>
        </p:txBody>
      </p:sp>
      <p:sp>
        <p:nvSpPr>
          <p:cNvPr id="198" name="Google Shape;198;p29"/>
          <p:cNvSpPr txBox="1"/>
          <p:nvPr/>
        </p:nvSpPr>
        <p:spPr>
          <a:xfrm>
            <a:off x="1948700" y="2921150"/>
            <a:ext cx="494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Data Scientist</a:t>
            </a:r>
            <a:endParaRPr i="1" sz="1600"/>
          </a:p>
        </p:txBody>
      </p:sp>
      <p:sp>
        <p:nvSpPr>
          <p:cNvPr id="199" name="Google Shape;199;p29"/>
          <p:cNvSpPr txBox="1"/>
          <p:nvPr/>
        </p:nvSpPr>
        <p:spPr>
          <a:xfrm>
            <a:off x="6108800" y="2869300"/>
            <a:ext cx="238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BI Manager</a:t>
            </a:r>
            <a:endParaRPr i="1" sz="1600"/>
          </a:p>
        </p:txBody>
      </p:sp>
      <p:pic>
        <p:nvPicPr>
          <p:cNvPr id="200" name="Google Shape;200;p29" title="man (2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8600" y="3352250"/>
            <a:ext cx="763651" cy="76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 title="bussiness-ma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2950" y="3221850"/>
            <a:ext cx="763651" cy="7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051900" y="1012650"/>
            <a:ext cx="3577500" cy="153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6B26B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Business Intelligence </a:t>
            </a: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Tasks/Tools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3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10" name="Google Shape;210;p30"/>
          <p:cNvSpPr/>
          <p:nvPr/>
        </p:nvSpPr>
        <p:spPr>
          <a:xfrm>
            <a:off x="3063000" y="771200"/>
            <a:ext cx="2682000" cy="618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Prepare Data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(SQL, Excel, Google Sheet)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4345025" y="1437825"/>
            <a:ext cx="134700" cy="26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3071375" y="1836900"/>
            <a:ext cx="2682000" cy="618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 BI/Tableau/Looker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4353400" y="2579713"/>
            <a:ext cx="134700" cy="26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3071375" y="2978800"/>
            <a:ext cx="2682000" cy="961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Data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PowerBI/Tableau/Looker/Python/Excel/Rstudio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4353400" y="4021263"/>
            <a:ext cx="134700" cy="26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3063000" y="4334150"/>
            <a:ext cx="2682000" cy="618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Report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(Power Point/Word-Pdf file</a:t>
            </a: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2110650" y="1233975"/>
            <a:ext cx="747000" cy="3396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0"/>
          <p:cNvSpPr/>
          <p:nvPr/>
        </p:nvSpPr>
        <p:spPr>
          <a:xfrm rot="10800000">
            <a:off x="5967157" y="1223857"/>
            <a:ext cx="747000" cy="3396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6940450" y="2579725"/>
            <a:ext cx="13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Feedback</a:t>
            </a:r>
            <a:endParaRPr i="1"/>
          </a:p>
        </p:txBody>
      </p:sp>
      <p:sp>
        <p:nvSpPr>
          <p:cNvPr id="220" name="Google Shape;220;p30"/>
          <p:cNvSpPr txBox="1"/>
          <p:nvPr/>
        </p:nvSpPr>
        <p:spPr>
          <a:xfrm>
            <a:off x="781650" y="2678025"/>
            <a:ext cx="13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Feedback</a:t>
            </a:r>
            <a:endParaRPr i="1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5 levels of Data Analytics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3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003000"/>
            <a:ext cx="8471750" cy="32327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Choosing BI Tool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3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250" y="816000"/>
            <a:ext cx="3874150" cy="4023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p32"/>
          <p:cNvGraphicFramePr/>
          <p:nvPr/>
        </p:nvGraphicFramePr>
        <p:xfrm>
          <a:off x="5221100" y="149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{FE51AC82-8331-42C0-AE01-3FEAE30F798A}</a:tableStyleId>
              </a:tblPr>
              <a:tblGrid>
                <a:gridCol w="1701525"/>
                <a:gridCol w="1701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 BI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Tableau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</a:t>
                      </a:r>
                      <a:r>
                        <a:rPr lang="en" sz="1200"/>
                        <a:t>The professional version of Power BI costs less than $10 per month/user.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Annual subscription is around $100.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$35 per month/user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 Annual subscription costs around $1000.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Power BI is cheaper than Tableau. 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3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243" name="Google Shape;243;p33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44" name="Google Shape;244;p33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33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33"/>
          <p:cNvSpPr txBox="1"/>
          <p:nvPr/>
        </p:nvSpPr>
        <p:spPr>
          <a:xfrm>
            <a:off x="514350" y="547567"/>
            <a:ext cx="34374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Introduction to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Power BI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055" y="141575"/>
            <a:ext cx="2173650" cy="195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9" name="Google Shape;249;p33"/>
          <p:cNvSpPr txBox="1"/>
          <p:nvPr/>
        </p:nvSpPr>
        <p:spPr>
          <a:xfrm>
            <a:off x="4329975" y="2392950"/>
            <a:ext cx="460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Data visualization software that is </a:t>
            </a:r>
            <a:r>
              <a:rPr b="1" i="1" lang="en" sz="1800">
                <a:solidFill>
                  <a:schemeClr val="dk1"/>
                </a:solidFill>
              </a:rPr>
              <a:t>part of the Microsoft ecosystem</a:t>
            </a:r>
            <a:r>
              <a:rPr i="1" lang="en" sz="1800">
                <a:solidFill>
                  <a:schemeClr val="dk1"/>
                </a:solidFill>
              </a:rPr>
              <a:t>. 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Simple, cost-effective, and user-friendly.</a:t>
            </a:r>
            <a:endParaRPr i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